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4" r:id="rId17"/>
    <p:sldId id="272" r:id="rId18"/>
    <p:sldId id="273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7ECC9-8E35-43F5-A223-20B3A8998661}" type="datetimeFigureOut">
              <a:rPr lang="ru-RU" smtClean="0"/>
              <a:t>03.03.2018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18048-07A1-4B38-86FE-80E4FA67A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343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F1A4069-BC5B-4F3A-BF2F-ADB99DFDE8CB}" type="datetime1">
              <a:rPr lang="ru-RU" smtClean="0"/>
              <a:t>03.03.2018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002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A445-E9F8-4004-A736-D470A3E45706}" type="datetime1">
              <a:rPr lang="ru-RU" smtClean="0"/>
              <a:t>03.03.2018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882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B8AD-C33B-4D38-B0DB-D747C65D0D76}" type="datetime1">
              <a:rPr lang="ru-RU" smtClean="0"/>
              <a:t>03.03.2018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679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578F-7892-4D74-B4A9-8F86113DC173}" type="datetime1">
              <a:rPr lang="ru-RU" smtClean="0"/>
              <a:t>03.03.2018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96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0354-BDE3-4AF4-9A16-03D9E6E70671}" type="datetime1">
              <a:rPr lang="ru-RU" smtClean="0"/>
              <a:t>03.03.2018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56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3CC20-B7C9-4505-BBD1-5C2548C622A3}" type="datetime1">
              <a:rPr lang="ru-RU" smtClean="0"/>
              <a:t>03.03.2018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28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8BB7-64D8-4416-9605-B9F1CF3E365E}" type="datetime1">
              <a:rPr lang="ru-RU" smtClean="0"/>
              <a:t>03.03.2018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9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A7E2-11AC-42CB-8630-F33AACB88568}" type="datetime1">
              <a:rPr lang="ru-RU" smtClean="0"/>
              <a:t>03.03.2018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07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4D38-B4ED-4663-8252-70D3ECDCF9B2}" type="datetime1">
              <a:rPr lang="ru-RU" smtClean="0"/>
              <a:t>03.03.2018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17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8F83-2519-4822-AF1D-8665BA95205E}" type="datetime1">
              <a:rPr lang="ru-RU" smtClean="0"/>
              <a:t>03.03.2018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51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38A0-46A3-43E0-8CA7-B85E6EFA99EE}" type="datetime1">
              <a:rPr lang="ru-RU" smtClean="0"/>
              <a:t>03.03.2018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38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B80FE-7C25-4A03-A715-1C03B798EA0B}" type="datetime1">
              <a:rPr lang="ru-RU" smtClean="0"/>
              <a:t>03.03.2018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275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D960-5F8E-46F5-A3F5-C7810309012A}" type="datetime1">
              <a:rPr lang="ru-RU" smtClean="0"/>
              <a:t>03.03.2018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86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E76B-6804-4F2E-B69A-1756D59054C3}" type="datetime1">
              <a:rPr lang="ru-RU" smtClean="0"/>
              <a:t>03.03.2018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118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EDCC-0192-4806-85B3-C4085D7B70AD}" type="datetime1">
              <a:rPr lang="ru-RU" smtClean="0"/>
              <a:t>03.03.2018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580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9AE3-5B3F-4507-82A5-807ED09C6F88}" type="datetime1">
              <a:rPr lang="ru-RU" smtClean="0"/>
              <a:t>03.03.2018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212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FA2C-D6CC-492A-9F52-1ECBFE564339}" type="datetime1">
              <a:rPr lang="ru-RU" smtClean="0"/>
              <a:t>03.03.2018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858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75BF76-E811-47E3-8794-1C18D20F1B9A}" type="datetime1">
              <a:rPr lang="ru-RU" smtClean="0"/>
              <a:t>03.03.2018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A8FEFB8-D4D6-4134-9E9E-914F7044E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02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opoisk.ru/film/v-avguste-44-go-2001-41381/" TargetMode="External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hyperlink" Target="https://www.kinopoisk.ru/film/goryachiy-sneg-1972-44582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opoisk.ru/film/zvezda-2002-41360/" TargetMode="External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hyperlink" Target="https://www.kinopoisk.ru/film/syn-polka-1946-44067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opoisk.ru/film/oni-srazhalis-za-rodinu-1975-42770/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385865">
            <a:off x="950461" y="863960"/>
            <a:ext cx="9755187" cy="30281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4900" b="1" dirty="0" smtClean="0"/>
              <a:t>Великая </a:t>
            </a:r>
            <a:r>
              <a:rPr lang="ru-RU" sz="4900" b="1" dirty="0"/>
              <a:t>Отечественная война </a:t>
            </a:r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в художественной </a:t>
            </a:r>
            <a:r>
              <a:rPr lang="ru-RU" sz="4900" b="1" dirty="0"/>
              <a:t>литературе</a:t>
            </a:r>
            <a:endParaRPr lang="ru-RU" sz="49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950462" y="3942866"/>
            <a:ext cx="9755187" cy="550333"/>
          </a:xfrm>
        </p:spPr>
        <p:txBody>
          <a:bodyPr/>
          <a:lstStyle/>
          <a:p>
            <a:r>
              <a:rPr lang="ru-RU" dirty="0"/>
              <a:t>Библиографический указатель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2457">
            <a:off x="457053" y="501096"/>
            <a:ext cx="4184874" cy="20087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5338">
            <a:off x="4700320" y="169849"/>
            <a:ext cx="638175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latin typeface="Arial Black" panose="020B0A04020102020204" pitchFamily="34" charset="0"/>
                <a:cs typeface="Aharoni" panose="02010803020104030203" pitchFamily="2" charset="-79"/>
              </a:rPr>
              <a:t>Великая Отечественная война в художественной литературе: библиографический указатель / библиотека МБОУ "</a:t>
            </a:r>
            <a:r>
              <a:rPr lang="ru-RU" sz="24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Лельвижская</a:t>
            </a:r>
            <a:r>
              <a:rPr lang="ru-RU" sz="2400" b="1" dirty="0">
                <a:latin typeface="Arial Black" panose="020B0A04020102020204" pitchFamily="34" charset="0"/>
                <a:cs typeface="Aharoni" panose="02010803020104030203" pitchFamily="2" charset="-79"/>
              </a:rPr>
              <a:t> средняя школа"; сост. Л. И. Дмитриева. – </a:t>
            </a:r>
            <a:r>
              <a:rPr lang="ru-RU" sz="24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Лельвиж</a:t>
            </a:r>
            <a:r>
              <a:rPr lang="ru-RU" sz="2400" b="1" dirty="0">
                <a:latin typeface="Arial Black" panose="020B0A04020102020204" pitchFamily="34" charset="0"/>
                <a:cs typeface="Aharoni" panose="02010803020104030203" pitchFamily="2" charset="-79"/>
              </a:rPr>
              <a:t>, 2018. – </a:t>
            </a:r>
            <a:r>
              <a:rPr lang="ru-RU" sz="2400" b="1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20 </a:t>
            </a:r>
            <a:r>
              <a:rPr lang="ru-RU" sz="2400" b="1" dirty="0">
                <a:latin typeface="Arial Black" panose="020B0A04020102020204" pitchFamily="34" charset="0"/>
                <a:cs typeface="Aharoni" panose="02010803020104030203" pitchFamily="2" charset="-79"/>
              </a:rPr>
              <a:t>с.</a:t>
            </a:r>
            <a:endParaRPr lang="ru-RU" sz="24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>
                <a:latin typeface="Arial Black" panose="020B0A04020102020204" pitchFamily="34" charset="0"/>
              </a:rPr>
              <a:t>Библиографический указатель включает в себя репертуар книг для детей и подростков и методико-библиографические материалы в помощь руководителям детского чтения. Представлены произведения авторов, пришедших в литературу непосредственно с переднего края, а также произведения, созданные современниками. Добавлены сведения о писателях и поэтах – участниках войны, приведены ссылки на </a:t>
            </a:r>
            <a:r>
              <a:rPr lang="ru-RU" sz="1800" dirty="0" smtClean="0">
                <a:latin typeface="Arial Black" panose="020B0A04020102020204" pitchFamily="34" charset="0"/>
              </a:rPr>
              <a:t>статьи сайта «</a:t>
            </a:r>
            <a:r>
              <a:rPr lang="ru-RU" sz="1800" dirty="0" err="1" smtClean="0">
                <a:latin typeface="Arial Black" panose="020B0A04020102020204" pitchFamily="34" charset="0"/>
              </a:rPr>
              <a:t>Кинопоиск</a:t>
            </a:r>
            <a:r>
              <a:rPr lang="ru-RU" sz="1800" dirty="0" smtClean="0">
                <a:latin typeface="Arial Black" panose="020B0A04020102020204" pitchFamily="34" charset="0"/>
              </a:rPr>
              <a:t>» для </a:t>
            </a:r>
            <a:r>
              <a:rPr lang="ru-RU" sz="1800" dirty="0">
                <a:latin typeface="Arial Black" panose="020B0A04020102020204" pitchFamily="34" charset="0"/>
              </a:rPr>
              <a:t>ознакомления с экранизациями книг. Прочтение книг известных авторов, просмотр экранизаций их произведений поможет осмыслить события Великой Отечественной войны и познать цену Победы.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12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/>
              <a:t>Структура </a:t>
            </a:r>
            <a:r>
              <a:rPr lang="ru-RU" sz="4400" dirty="0" smtClean="0"/>
              <a:t>указателя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1" y="1183340"/>
            <a:ext cx="10863775" cy="44155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dirty="0" smtClean="0">
                <a:latin typeface="Arial Black" panose="020B0A04020102020204" pitchFamily="34" charset="0"/>
              </a:rPr>
              <a:t>тематические </a:t>
            </a:r>
            <a:r>
              <a:rPr lang="ru-RU" sz="1800" dirty="0">
                <a:latin typeface="Arial Black" panose="020B0A04020102020204" pitchFamily="34" charset="0"/>
              </a:rPr>
              <a:t>разделы</a:t>
            </a:r>
            <a:r>
              <a:rPr lang="ru-RU" sz="1800" dirty="0" smtClean="0">
                <a:latin typeface="Arial Black" panose="020B0A040201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 smtClean="0">
                <a:latin typeface="Arial Black" panose="020B0A04020102020204" pitchFamily="34" charset="0"/>
              </a:rPr>
              <a:t>1. Лучшие книги о Великой Отечественной войне;</a:t>
            </a:r>
            <a:br>
              <a:rPr lang="ru-RU" sz="1800" dirty="0" smtClean="0">
                <a:latin typeface="Arial Black" panose="020B0A04020102020204" pitchFamily="34" charset="0"/>
              </a:rPr>
            </a:br>
            <a:r>
              <a:rPr lang="ru-RU" sz="1800" dirty="0" smtClean="0">
                <a:latin typeface="Arial Black" panose="020B0A04020102020204" pitchFamily="34" charset="0"/>
              </a:rPr>
              <a:t>2. Стихи о Великой Отечественной войне;</a:t>
            </a:r>
            <a:br>
              <a:rPr lang="ru-RU" sz="1800" dirty="0" smtClean="0">
                <a:latin typeface="Arial Black" panose="020B0A04020102020204" pitchFamily="34" charset="0"/>
              </a:rPr>
            </a:br>
            <a:r>
              <a:rPr lang="ru-RU" sz="1800" dirty="0" smtClean="0">
                <a:latin typeface="Arial Black" panose="020B0A04020102020204" pitchFamily="34" charset="0"/>
              </a:rPr>
              <a:t>3. писатели и поэты – участники великой отечественной войны.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 smtClean="0">
                <a:latin typeface="Arial Black" panose="020B0A04020102020204" pitchFamily="34" charset="0"/>
              </a:rPr>
              <a:t>Информация </a:t>
            </a:r>
            <a:r>
              <a:rPr lang="ru-RU" sz="1800" dirty="0">
                <a:latin typeface="Arial Black" panose="020B0A04020102020204" pitchFamily="34" charset="0"/>
              </a:rPr>
              <a:t>об изданиях внутри разделов расположена в алфавите авторов </a:t>
            </a:r>
            <a:r>
              <a:rPr lang="ru-RU" sz="1800" dirty="0" smtClean="0">
                <a:latin typeface="Arial Black" panose="020B0A04020102020204" pitchFamily="34" charset="0"/>
              </a:rPr>
              <a:t>и заглавий</a:t>
            </a:r>
            <a:r>
              <a:rPr lang="ru-RU" sz="1800" dirty="0">
                <a:latin typeface="Arial Black" panose="020B0A04020102020204" pitchFamily="34" charset="0"/>
              </a:rPr>
              <a:t>. Для более полного раскрытия содержания </a:t>
            </a:r>
            <a:r>
              <a:rPr lang="ru-RU" sz="1800" dirty="0" smtClean="0">
                <a:latin typeface="Arial Black" panose="020B0A04020102020204" pitchFamily="34" charset="0"/>
              </a:rPr>
              <a:t>прозаических произведений применяется </a:t>
            </a:r>
            <a:r>
              <a:rPr lang="ru-RU" sz="1800" dirty="0">
                <a:latin typeface="Arial Black" panose="020B0A04020102020204" pitchFamily="34" charset="0"/>
              </a:rPr>
              <a:t>система </a:t>
            </a:r>
            <a:r>
              <a:rPr lang="ru-RU" sz="1800" dirty="0" smtClean="0">
                <a:latin typeface="Arial Black" panose="020B0A04020102020204" pitchFamily="34" charset="0"/>
              </a:rPr>
              <a:t>аннотаций справочного характера.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 smtClean="0">
                <a:latin typeface="Arial Black" panose="020B0A04020102020204" pitchFamily="34" charset="0"/>
              </a:rPr>
              <a:t>Указатель </a:t>
            </a:r>
            <a:r>
              <a:rPr lang="ru-RU" sz="1800" dirty="0">
                <a:latin typeface="Arial Black" panose="020B0A04020102020204" pitchFamily="34" charset="0"/>
              </a:rPr>
              <a:t>адресован всем, кому дорога память о тех суровых годах, </a:t>
            </a:r>
            <a:r>
              <a:rPr lang="ru-RU" sz="1800" dirty="0" smtClean="0">
                <a:latin typeface="Arial Black" panose="020B0A04020102020204" pitchFamily="34" charset="0"/>
              </a:rPr>
              <a:t>о бессмертном </a:t>
            </a:r>
            <a:r>
              <a:rPr lang="ru-RU" sz="1800" dirty="0">
                <a:latin typeface="Arial Black" panose="020B0A04020102020204" pitchFamily="34" charset="0"/>
              </a:rPr>
              <a:t>подвиге нашего </a:t>
            </a:r>
            <a:r>
              <a:rPr lang="ru-RU" sz="1800" dirty="0" smtClean="0">
                <a:latin typeface="Arial Black" panose="020B0A04020102020204" pitchFamily="34" charset="0"/>
              </a:rPr>
              <a:t>народа. </a:t>
            </a: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5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/>
              <a:t>1. Лучшие книги о Великой Отечественной войне</a:t>
            </a:r>
            <a:r>
              <a:rPr lang="ru-RU" sz="4400" dirty="0"/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78503263"/>
              </p:ext>
            </p:extLst>
          </p:nvPr>
        </p:nvGraphicFramePr>
        <p:xfrm>
          <a:off x="685800" y="1940010"/>
          <a:ext cx="10394950" cy="3596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1346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8893604">
                  <a:extLst>
                    <a:ext uri="{9D8B030D-6E8A-4147-A177-3AD203B41FA5}">
                      <a16:colId xmlns:a16="http://schemas.microsoft.com/office/drawing/2014/main" val="3270279749"/>
                    </a:ext>
                  </a:extLst>
                </a:gridCol>
              </a:tblGrid>
              <a:tr h="17979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1. Алексеев, С.П. Рассказы о Великой Отечественной войне / С.П. Алексеев. – М.: Оникс, 2010.– 192с.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книгу вошли рассказы о решающих сражениях Великой Отечественной войны — героической Московской битве, великих битвах на берегах Волги, на Курской дуге, об обороне Севастополя, Ленинграда, о штурме Берлина. Завершается книга рассказом о встрече Великой Победы.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  <a:tr h="17979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2. Богомолов В. О. Иван : повесть / В. О. Богомолов. – М.: Речь, 2015. – 104 с.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Повесть написана о 12-летнем мальчишке, который ходит в разведку в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немецкий тыл в дни Великой Отечественной войны, добывая бесценные сведения для наших войск. Повесть о маленьком герое большой войны  - история мальчика-разведчика, погибающего от рук немцев с полным сознанием исполненного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профессионального долга. </a:t>
                      </a:r>
                      <a:endParaRPr lang="ru-RU" sz="18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362349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3" y="3768809"/>
            <a:ext cx="1304355" cy="17670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2" y="1991133"/>
            <a:ext cx="1304355" cy="172655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98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08523870"/>
              </p:ext>
            </p:extLst>
          </p:nvPr>
        </p:nvGraphicFramePr>
        <p:xfrm>
          <a:off x="685800" y="98855"/>
          <a:ext cx="10394950" cy="5424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989">
                  <a:extLst>
                    <a:ext uri="{9D8B030D-6E8A-4147-A177-3AD203B41FA5}">
                      <a16:colId xmlns:a16="http://schemas.microsoft.com/office/drawing/2014/main" val="3314265516"/>
                    </a:ext>
                  </a:extLst>
                </a:gridCol>
                <a:gridCol w="8905961">
                  <a:extLst>
                    <a:ext uri="{9D8B030D-6E8A-4147-A177-3AD203B41FA5}">
                      <a16:colId xmlns:a16="http://schemas.microsoft.com/office/drawing/2014/main" val="1023602476"/>
                    </a:ext>
                  </a:extLst>
                </a:gridCol>
              </a:tblGrid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3. Богомолов В. О. Момент истины (В августе сорок четвертого) : роман / В. О. Богомолов. – М.: Детская литература, 2013. – 525 с.</a:t>
                      </a:r>
                    </a:p>
                    <a:p>
                      <a:r>
                        <a:rPr lang="ru-RU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созданном на фактическом материале романе повествуется о </a:t>
                      </a:r>
                      <a:r>
                        <a:rPr lang="ru-RU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розыскниках</a:t>
                      </a:r>
                      <a:r>
                        <a:rPr lang="ru-RU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советской военной контрразведки, обезвредивших во время Великой Отечественной войны группу фашистских агентов. В романе убедительно показан героический труд наших контрразведчиков в сложных ситуациях военного времени.</a:t>
                      </a:r>
                      <a:endParaRPr lang="ru-RU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8925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4. Бондарев Ю. В. Батальоны просят огня ; Последние залпы : повести / Ю. В. Бондарев. – М.: Детская литература, 2016. – 523 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книгу вошли широко известные повести о Великой Отечественной войне: «Батальоны просят огня» — о героизме и мужестве бойцов и командиров, первыми переправившихся на правый берег Днепра и ведущих там с фашистами  неравный бой, и «Последние залпы» — о боях накануне победы, в Карпатах.</a:t>
                      </a:r>
                      <a:endParaRPr lang="ru-RU" sz="1800" b="1" i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03319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5. Бондарев Ю. В. Горячий снег : роман / Ю. В. Бондарев. – М.: Детская литература, 2010. – 460 с.</a:t>
                      </a:r>
                    </a:p>
                    <a:p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События романа разворачиваются в холодном декабре 1942 г. под Сталинградом. Время действия романа ограничено всего несколькими днями, в течение которых герои Юрия Бондарева самоотверженно обороняют крошечный пятачок земли от немецких танков.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06906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64" y="151611"/>
            <a:ext cx="1289163" cy="17387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64" y="1952366"/>
            <a:ext cx="1289956" cy="1743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64" y="3757476"/>
            <a:ext cx="1275202" cy="176599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15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19025457"/>
              </p:ext>
            </p:extLst>
          </p:nvPr>
        </p:nvGraphicFramePr>
        <p:xfrm>
          <a:off x="685800" y="98855"/>
          <a:ext cx="10394950" cy="5424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989">
                  <a:extLst>
                    <a:ext uri="{9D8B030D-6E8A-4147-A177-3AD203B41FA5}">
                      <a16:colId xmlns:a16="http://schemas.microsoft.com/office/drawing/2014/main" val="3314265516"/>
                    </a:ext>
                  </a:extLst>
                </a:gridCol>
                <a:gridCol w="8905961">
                  <a:extLst>
                    <a:ext uri="{9D8B030D-6E8A-4147-A177-3AD203B41FA5}">
                      <a16:colId xmlns:a16="http://schemas.microsoft.com/office/drawing/2014/main" val="1023602476"/>
                    </a:ext>
                  </a:extLst>
                </a:gridCol>
              </a:tblGrid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6. Васильев Б. Л.  А зори здесь тихие... : повести / Б. Л. Васильев. – М.: Советский писатель, 1972. – 320 с.</a:t>
                      </a:r>
                    </a:p>
                    <a:p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 из самых пронзительных по своей лиричности и трагедийности произведений. Пять девушек-зенитчиц во главе со старшиной Васковым в мае 1942 г. на далеком разъезде противостоят отряду отборных немецких диверсантов-десантников - хрупкие девушки вступают в смертельную схватку с</a:t>
                      </a:r>
                      <a:r>
                        <a:rPr lang="ru-RU" sz="18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обученными убивать</a:t>
                      </a:r>
                      <a:r>
                        <a:rPr lang="ru-RU" sz="18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врагами</a:t>
                      </a:r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8925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7.</a:t>
                      </a:r>
                      <a:r>
                        <a:rPr lang="ru-RU" sz="2000" baseline="0" dirty="0" smtClean="0"/>
                        <a:t> Васильев Б. Л. Завтра была война. В списках не значился : повести / Б. Л. Васильев. – М.: Патриот, 1991. – 360 с.</a:t>
                      </a:r>
                    </a:p>
                    <a:p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Юным героям, открытым для дружбы и любви, приходится столкнуться с  политическим фанатизмом, предательством и ложью, пережить страшные потери. Но они сумеют сохранить душевную чистоту и верность идеалам. И именно такие, как они, защитят Родину в боях Отечественной войны…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03319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 Ильина, Е.Я. Четвертая высота: повесть / Е.Я. Ильина. – М.:  АСТ, 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Астрель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2008. – 320 с.</a:t>
                      </a:r>
                    </a:p>
                    <a:p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Книга – об удивительной судьбе знаменитой Гули Королевой, талантливой актрисе, прославленной героине Великой Отечественной войны и просто обаятельном, чутком и мудром человеке, для которого понятия любви к Родине и человеческого достоинства были  истинным и естественным смыслом всей жизни.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06906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41" y="143010"/>
            <a:ext cx="1278237" cy="17507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5" b="11483"/>
          <a:stretch/>
        </p:blipFill>
        <p:spPr>
          <a:xfrm>
            <a:off x="805002" y="1948709"/>
            <a:ext cx="1271576" cy="175992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" b="1081"/>
          <a:stretch/>
        </p:blipFill>
        <p:spPr>
          <a:xfrm>
            <a:off x="798340" y="3763541"/>
            <a:ext cx="1278237" cy="1759929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07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13720131"/>
              </p:ext>
            </p:extLst>
          </p:nvPr>
        </p:nvGraphicFramePr>
        <p:xfrm>
          <a:off x="685800" y="98855"/>
          <a:ext cx="10394950" cy="5424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989">
                  <a:extLst>
                    <a:ext uri="{9D8B030D-6E8A-4147-A177-3AD203B41FA5}">
                      <a16:colId xmlns:a16="http://schemas.microsoft.com/office/drawing/2014/main" val="3314265516"/>
                    </a:ext>
                  </a:extLst>
                </a:gridCol>
                <a:gridCol w="8905961">
                  <a:extLst>
                    <a:ext uri="{9D8B030D-6E8A-4147-A177-3AD203B41FA5}">
                      <a16:colId xmlns:a16="http://schemas.microsoft.com/office/drawing/2014/main" val="1023602476"/>
                    </a:ext>
                  </a:extLst>
                </a:gridCol>
              </a:tblGrid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9.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Казакевич, Э. Г. Звезда: Повести и рассказы / Э. Г. Казакевич.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М.:  АСТ, 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Транзиткнига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2004.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479 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«Звезда» - позывные группы войсковых разведчиков, ушедших в рейд по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вражеским тылам, чтобы ценой своих жизней добыть сведения о танковой дивизии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СС. Это произведение создано на основе пережитого автором в боевом накале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фронта. Трагически-печальная и светлая повесть о группе дивизионных разведчиков</a:t>
                      </a:r>
                      <a:r>
                        <a:rPr lang="ru-RU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8925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10.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Кассиль, Л. А. Дорогие мои мальчишки: повесть / Л. А. Кассиль.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М.: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Эксмо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2010.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192с.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Писатель хорошо знал положение дел в стране, где к станкам встали старики, женщины и подростки. О них он и написал – о тех, кто работал под лозунгом «Все для фронта, все для Победы» на Судоремонтном заводе в Рыбачьем затоне. О ребятах, которым пришлось быстро повзрослеть, принять ответственность.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03319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11.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Кассиль, Л. А. Линия связи: Рассказы. Повесть / Л. А. Кассиль. – М.: Оникс, 2005. – 157 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книги: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Рассказы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«Огнеопасный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груз», «Рассказ об отсутствующем», «Линия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связи», «Зеленая веточка»,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«У классной доски», «Отметки Риммы Лебедевой», «Держись, капитан!». Повесть «</a:t>
                      </a:r>
                      <a:r>
                        <a:rPr lang="ru-RU" sz="18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Черемыш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брат героя». Рассказы написаны на основе настоящих событий, фронтовых впечатлений Льва Кассиля.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06906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816279" y="155510"/>
            <a:ext cx="1242675" cy="17388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1"/>
          <a:stretch/>
        </p:blipFill>
        <p:spPr>
          <a:xfrm>
            <a:off x="816279" y="1951049"/>
            <a:ext cx="1242675" cy="17542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" b="7845"/>
          <a:stretch/>
        </p:blipFill>
        <p:spPr>
          <a:xfrm>
            <a:off x="816279" y="3761925"/>
            <a:ext cx="1239347" cy="175204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0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94761125"/>
              </p:ext>
            </p:extLst>
          </p:nvPr>
        </p:nvGraphicFramePr>
        <p:xfrm>
          <a:off x="685800" y="98855"/>
          <a:ext cx="10394950" cy="5424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989">
                  <a:extLst>
                    <a:ext uri="{9D8B030D-6E8A-4147-A177-3AD203B41FA5}">
                      <a16:colId xmlns:a16="http://schemas.microsoft.com/office/drawing/2014/main" val="3314265516"/>
                    </a:ext>
                  </a:extLst>
                </a:gridCol>
                <a:gridCol w="8905961">
                  <a:extLst>
                    <a:ext uri="{9D8B030D-6E8A-4147-A177-3AD203B41FA5}">
                      <a16:colId xmlns:a16="http://schemas.microsoft.com/office/drawing/2014/main" val="1023602476"/>
                    </a:ext>
                  </a:extLst>
                </a:gridCol>
              </a:tblGrid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12.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Катаев, В. П. Сын полка: повесть / В. П. Катаев. – М.: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Эксмо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2015. – 192с.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книге рассказывается о деревенском мальчике Ване Солнцеве, потерявшем в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начале войны всех близких и родной дом. Сироту подобрали солдаты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артиллерийского полка, но двенадцатилетний Ваня отказался ехать в тыл, стал разведчиком и обрел в полковой батарее новую семью. Эта горькая, трогательная и правдивая история об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отважном маленьком солдате.</a:t>
                      </a:r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8925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13. Митяев, А. В. Подвиг солдата: рассказы о Великой Отечественной войне / А.В. Митяев. – М.: Оникс, 2010. – 160с.</a:t>
                      </a:r>
                    </a:p>
                    <a:p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книгу вошли рассказы, которые писатель считает энциклопедией военной жизни. Шесть случаев из жизни солдат на фронтах Великой Отечественной войны. Шесть подвигов — обычных, которые совершались простыми людьми ежедневно, ежечасно.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03319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14. Надеждина, Н. А. Партизанка Лара: повесть / Н. А. Надеждина. – М.: Детская</a:t>
                      </a:r>
                      <a:r>
                        <a:rPr lang="ru-RU" sz="2000" baseline="0" dirty="0" smtClean="0"/>
                        <a:t> литература</a:t>
                      </a:r>
                      <a:r>
                        <a:rPr lang="ru-RU" sz="2000" dirty="0" smtClean="0"/>
                        <a:t>, 2013. – 168с.</a:t>
                      </a:r>
                    </a:p>
                    <a:p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Книга о маленькой бесстрашной девочке, ставшей партизанской разведчицей во время войны. В память детского сердца, верного и смелого, гордого и нежного написана повесть о юной героине Великой Отечественной войны Ларе Михеенко.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06906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" b="6849"/>
          <a:stretch/>
        </p:blipFill>
        <p:spPr>
          <a:xfrm>
            <a:off x="806803" y="132318"/>
            <a:ext cx="1242675" cy="175903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73" y="1969100"/>
            <a:ext cx="1246605" cy="1736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89"/>
          <a:stretch/>
        </p:blipFill>
        <p:spPr>
          <a:xfrm>
            <a:off x="802873" y="3783156"/>
            <a:ext cx="1246605" cy="174031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6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55409984"/>
              </p:ext>
            </p:extLst>
          </p:nvPr>
        </p:nvGraphicFramePr>
        <p:xfrm>
          <a:off x="685800" y="98855"/>
          <a:ext cx="10394950" cy="5424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989">
                  <a:extLst>
                    <a:ext uri="{9D8B030D-6E8A-4147-A177-3AD203B41FA5}">
                      <a16:colId xmlns:a16="http://schemas.microsoft.com/office/drawing/2014/main" val="3314265516"/>
                    </a:ext>
                  </a:extLst>
                </a:gridCol>
                <a:gridCol w="8905961">
                  <a:extLst>
                    <a:ext uri="{9D8B030D-6E8A-4147-A177-3AD203B41FA5}">
                      <a16:colId xmlns:a16="http://schemas.microsoft.com/office/drawing/2014/main" val="1023602476"/>
                    </a:ext>
                  </a:extLst>
                </a:gridCol>
              </a:tblGrid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15.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Полевой, Б. Н. Повесть о настоящем человеке: повесть / Б. Н. Полевой. – М.: Детская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литература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2012.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379 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Повесть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рассказывает о советском летчике Алексее Маресьеве, который был сбит в одном из воздушных боев Великой Отечественной войны. Его самолет упал на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вражеской территории. Сам летчик был ранен, но сумел выбраться к своим.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Маресьев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потерял обе ноги, но поставил цель вернуться в строй и добился этого.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8925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16. Приставкин, А. И. Ночевала тучка золотая: повесть / А. И. Приставкин. – М.: </a:t>
                      </a:r>
                      <a:r>
                        <a:rPr lang="ru-RU" sz="2000" dirty="0" err="1" smtClean="0"/>
                        <a:t>Астрель</a:t>
                      </a:r>
                      <a:r>
                        <a:rPr lang="ru-RU" sz="2000" dirty="0" smtClean="0"/>
                        <a:t>, АСТ, </a:t>
                      </a:r>
                      <a:r>
                        <a:rPr lang="ru-RU" sz="2000" dirty="0" err="1" smtClean="0"/>
                        <a:t>Полиграфиздат</a:t>
                      </a:r>
                      <a:r>
                        <a:rPr lang="ru-RU" sz="2000" dirty="0" smtClean="0"/>
                        <a:t>, 2010. – 287с. </a:t>
                      </a:r>
                    </a:p>
                    <a:p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двух мальчишек, братьев Кольки и Сашки, которые в 1944 году оказались на Северном Кавказе, куда после депортации чеченцев направляли московских детдомовцев для заселения территорий, ставших пустыми. С кучей таких же ребят  они перебираются на Кавказ. Но как там все непросто…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03319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17. Симонов К. М. Живые и мертвые: роман. В 3 кн. / К. М. Симонов. – М.: Художественная литература, 1989.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романе в судьбах героев воссоздается мужественная борьба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советского народа против фашистских захватчиков в первые месяцы Великой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Отечественной войны. Июнь-декабрь 1941 г. - трагическая и героическая эпоха: от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тяжелейших неудач, отступлений и окружений - до первой большой победы под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Москвой.</a:t>
                      </a:r>
                      <a:r>
                        <a:rPr lang="ru-RU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06906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11080"/>
          <a:stretch/>
        </p:blipFill>
        <p:spPr>
          <a:xfrm>
            <a:off x="743216" y="160576"/>
            <a:ext cx="1379976" cy="17351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6" b="2148"/>
          <a:stretch/>
        </p:blipFill>
        <p:spPr>
          <a:xfrm>
            <a:off x="743216" y="1987840"/>
            <a:ext cx="1379976" cy="17217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15" y="3801721"/>
            <a:ext cx="1367069" cy="1721749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18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36294468"/>
              </p:ext>
            </p:extLst>
          </p:nvPr>
        </p:nvGraphicFramePr>
        <p:xfrm>
          <a:off x="685800" y="98855"/>
          <a:ext cx="10394950" cy="5424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989">
                  <a:extLst>
                    <a:ext uri="{9D8B030D-6E8A-4147-A177-3AD203B41FA5}">
                      <a16:colId xmlns:a16="http://schemas.microsoft.com/office/drawing/2014/main" val="3314265516"/>
                    </a:ext>
                  </a:extLst>
                </a:gridCol>
                <a:gridCol w="8905961">
                  <a:extLst>
                    <a:ext uri="{9D8B030D-6E8A-4147-A177-3AD203B41FA5}">
                      <a16:colId xmlns:a16="http://schemas.microsoft.com/office/drawing/2014/main" val="1023602476"/>
                    </a:ext>
                  </a:extLst>
                </a:gridCol>
              </a:tblGrid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18. Сухачев, М. П.  Дети блокады: повесть / М. П. Сухачев. – М.: Детская</a:t>
                      </a:r>
                      <a:r>
                        <a:rPr lang="ru-RU" sz="2000" baseline="0" dirty="0" smtClean="0"/>
                        <a:t> литература</a:t>
                      </a:r>
                      <a:r>
                        <a:rPr lang="ru-RU" sz="2000" dirty="0" smtClean="0"/>
                        <a:t>, 2012. – 268 с.</a:t>
                      </a:r>
                    </a:p>
                    <a:p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Герои книги — дети блокадного Ленинграда, Витя Стогов и его друзья, — тушили на чердаках зажигательные бомбы, ловили сигнальщиков-диверсантов, помогали людям выстоять. Любовь к Родине, стойкость, мужество, самоотверженность — вот главные черты ребят, благодаря которым они выдержали трудные</a:t>
                      </a:r>
                      <a:r>
                        <a:rPr lang="ru-RU" sz="18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испытания.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8925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19. Шолохов М. А. Судьба человека / М. А. Шолохов. – М.: Речь, 2015.</a:t>
                      </a:r>
                      <a:r>
                        <a:rPr lang="ru-RU" sz="2000" baseline="0" dirty="0" smtClean="0"/>
                        <a:t> – </a:t>
                      </a:r>
                      <a:r>
                        <a:rPr lang="ru-RU" sz="2000" dirty="0" smtClean="0"/>
                        <a:t>192 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«Судьба человека» - рассказ, повествующий о судьбе русского солдата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Соколова, которого Великая Отечественная война заставила пройти через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страшные испытания, лишив дома и семьи и бросив в концлагерь, стал не только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известнейшим произведением на военную тему, но и основой замечательного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одноименного фильма с Сергеем Бондарчуком в главной роли.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03319"/>
                  </a:ext>
                </a:extLst>
              </a:tr>
              <a:tr h="18082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20. Шолохов М. А. Они сражались за Родину / М. А. Шолохов. – М.: ЭКСМО, 2015. –  480 с.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Теме героического подвига советского народа в Великой Отечественной войне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посвящены главы из романа «Они сражались за Родину» (1943-1969), в которых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автор стремится поведать миру суровую правду о том, какой огромной ценой</a:t>
                      </a:r>
                      <a:b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оплатил советский народ право человечества на будущее.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06906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0" b="12369"/>
          <a:stretch/>
        </p:blipFill>
        <p:spPr>
          <a:xfrm>
            <a:off x="749755" y="152399"/>
            <a:ext cx="1354212" cy="17441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5" b="6048"/>
          <a:stretch/>
        </p:blipFill>
        <p:spPr>
          <a:xfrm>
            <a:off x="749755" y="1950076"/>
            <a:ext cx="1354212" cy="17481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58"/>
          <a:stretch/>
        </p:blipFill>
        <p:spPr>
          <a:xfrm>
            <a:off x="749755" y="3751737"/>
            <a:ext cx="1354212" cy="176454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98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62889"/>
            <a:ext cx="10396882" cy="914401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/>
              <a:t>2. Стихи о Великой Отечественной войне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52405081"/>
              </p:ext>
            </p:extLst>
          </p:nvPr>
        </p:nvGraphicFramePr>
        <p:xfrm>
          <a:off x="687733" y="1177290"/>
          <a:ext cx="10394950" cy="43747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5770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9949180">
                  <a:extLst>
                    <a:ext uri="{9D8B030D-6E8A-4147-A177-3AD203B41FA5}">
                      <a16:colId xmlns:a16="http://schemas.microsoft.com/office/drawing/2014/main" val="3404663674"/>
                    </a:ext>
                  </a:extLst>
                </a:gridCol>
              </a:tblGrid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Асадов Э. А. Дым Отечества / Э. А. Асадов. – М.: Молодая гвардия, 1983. –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190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Ахматова А. А. Я - голос ваш... / А. А. Ахматова. – М.: Книжная палата,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1989. – 383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47523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Высоцкий В. С. Нерв : стихи / В. С. Высоцкий. – 3-е изд.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М.: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Современник, 1988. – 240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74598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Джалиль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М. Пылай, моя песня! : стихи и поэмы : пер. с татар. /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М.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Джалиль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М.: Советская Россия, 1989. – 395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455785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5.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Долматовский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Е. А. Автографы победы / Е. А.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Долматовский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М.: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ДОСААФ, 1972. – 150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362349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6.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Доризо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Н. Меч победы : стихи, поэмы, песни / Н.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Доризо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М.: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Воениздат, 1975. – 351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54294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7.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Дудин М. А. Где наша не пропадала / М. А. Дудин. – Л.: Детская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литература, 1972. – 254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16538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8.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Исаковский М. В. Избранное : стихи / М. В. Исаковский. – Ижевск :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Удмуртия, 1976. – 200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1627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53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60071622"/>
              </p:ext>
            </p:extLst>
          </p:nvPr>
        </p:nvGraphicFramePr>
        <p:xfrm>
          <a:off x="699246" y="474005"/>
          <a:ext cx="10394950" cy="49034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68630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9926320">
                  <a:extLst>
                    <a:ext uri="{9D8B030D-6E8A-4147-A177-3AD203B41FA5}">
                      <a16:colId xmlns:a16="http://schemas.microsoft.com/office/drawing/2014/main" val="3404663674"/>
                    </a:ext>
                  </a:extLst>
                </a:gridCol>
              </a:tblGrid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Левитанский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Ю. Д. Избранное / Ю. Д.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Левитанский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М.: Художественная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литература, 1982. – 464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10.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Луконин М. К. Лирика / М. К. Луконин. – М.: Советский писатель, 1978. –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223 с.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47523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11.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Матусовский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М. Л. Стихотворения. Песни / М. Л.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Матусовский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М.: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Художественная литература, 1986. – 406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74598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12.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Межиров А. П. Медальон : стихи, поэмы / А. П. Межиров. – М. : Воениздат,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1979. – 271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455785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13.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Наровчатов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С. С. Избранное : стихотворения, поэма / С. С.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Наровчатов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– М.: Московский рабочий, 1975. – 304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362349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14.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Окуджава Б. Ш. Надежды маленький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оркестрик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Лирика 50-е - 70-е / Б. Ш.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Окуджава. – Екатеринбург : У-Фактория, 2002. – 320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54294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15.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Окуджава Б. Ш. Стихотворения / Б. Ш. Окуджава. – М.: ПРОФИЗДАТ,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2006. – 336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16538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16.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Орлов С. С. Белое озеро : стихи, поэма / Орлов. – М.: Современник, 1975. –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653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1627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34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6457383"/>
              </p:ext>
            </p:extLst>
          </p:nvPr>
        </p:nvGraphicFramePr>
        <p:xfrm>
          <a:off x="685800" y="285746"/>
          <a:ext cx="10394950" cy="525587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2920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9892030">
                  <a:extLst>
                    <a:ext uri="{9D8B030D-6E8A-4147-A177-3AD203B41FA5}">
                      <a16:colId xmlns:a16="http://schemas.microsoft.com/office/drawing/2014/main" val="3404663674"/>
                    </a:ext>
                  </a:extLst>
                </a:gridCol>
              </a:tblGrid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17.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Прокофьев А. А. Россия : стихотворения и поэмы / А. А. Прокофьев. – Л.: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Советский писатель. Ленингр.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отд-ние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1980. – 255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18.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Рождественский Р. И. Семь поэм / Р. И. Рождественский. – М.: Молодая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гвардия, 1982. – 191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47523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19.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Самойлов Д. С. «Мне выпало все...» : стихотворения, поэмы / Д. С.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Самойлов. – М.: Время, 2000. – 624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74598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Светлов М. А. Избранное / М. А. Светлов. – М.: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Худож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лит., 1988. – 496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455785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21.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Симонов К. М. Если дорог тебе твой дом... : поэмы, стихотворения,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повесть / К. М. Симонов. – М.: Молодая гвардия, 1982. – 479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362349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22.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Слуцкий Б. А. Странная свобода : книга стихов / Б. А. Слуцкий. – М.: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Русская книга, 2001. – 335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54294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23.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Тарковский А. А. Стихотворения и поэмы /А. А. Тарковский. – М.: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Профиздат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2000. – 384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16538"/>
                  </a:ext>
                </a:extLst>
              </a:tr>
              <a:tr h="5248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24.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Твардовский А. Т. Василий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Тёркин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[народная поэма о народном герое,</a:t>
                      </a:r>
                      <a:r>
                        <a:rPr lang="ru-RU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стихотворения] / А. Т. Твардовский. - М. : ЭКСМО, 2004. – 352 с.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1627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60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3. </a:t>
            </a:r>
            <a:r>
              <a:rPr lang="ru-RU" sz="4400" dirty="0"/>
              <a:t>писатели и поэты – участники великой отечественной войны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86821262"/>
              </p:ext>
            </p:extLst>
          </p:nvPr>
        </p:nvGraphicFramePr>
        <p:xfrm>
          <a:off x="685800" y="1940010"/>
          <a:ext cx="10394950" cy="3595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7059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8377891">
                  <a:extLst>
                    <a:ext uri="{9D8B030D-6E8A-4147-A177-3AD203B41FA5}">
                      <a16:colId xmlns:a16="http://schemas.microsoft.com/office/drawing/2014/main" val="2119669275"/>
                    </a:ext>
                  </a:extLst>
                </a:gridCol>
              </a:tblGrid>
              <a:tr h="3595816">
                <a:tc>
                  <a:txBody>
                    <a:bodyPr/>
                    <a:lstStyle/>
                    <a:p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endParaRPr lang="ru-RU" sz="20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indent="457200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Алексеев Сергей Петрович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родился 1 апреля 1922 г. на Украине в Винницкой области в семье сельского врача. В начале войны был откомандирован в Оренбургское летное училище и до самого е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ё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окончания учил молодых летчиков. С авиацией он расстался в конце 1945 г. из-за тяжелых травм, полученных в учебном полете. В 1944 г. получил специальность учителя истории. Автор книг, посвященных истории России от середины 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XVI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 середины 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XX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веков. С 1965 по 1996 гг. – главный редактор журнала «Детская литература». Алексеев – лауреат Государственных премий. Умер в 2008 г.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40010"/>
            <a:ext cx="2003612" cy="361985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79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03462437"/>
              </p:ext>
            </p:extLst>
          </p:nvPr>
        </p:nvGraphicFramePr>
        <p:xfrm>
          <a:off x="548640" y="91440"/>
          <a:ext cx="10949940" cy="5496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3110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8926830">
                  <a:extLst>
                    <a:ext uri="{9D8B030D-6E8A-4147-A177-3AD203B41FA5}">
                      <a16:colId xmlns:a16="http://schemas.microsoft.com/office/drawing/2014/main" val="2119669275"/>
                    </a:ext>
                  </a:extLst>
                </a:gridCol>
              </a:tblGrid>
              <a:tr h="2820944">
                <a:tc>
                  <a:txBody>
                    <a:bodyPr/>
                    <a:lstStyle/>
                    <a:p>
                      <a:pPr indent="457200"/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огомолов Владимир Осипович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родился 3 августа 1926 г. в деревне </a:t>
                      </a:r>
                      <a:r>
                        <a:rPr lang="ru-RU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Кирилловка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Московской области. В 15 лет приписал себе два года и ушел воевать. Трижды был контужен, тяжело ранен. За годы войны прошел путь от рядового до командира роты. Имеет шесть боевых наград. В 1958 г. окончил отделение журналистики Высшей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партийной школы. Автор романа «В августе сорок четвертого» (1975), повестей «Иван»,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Зося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(1965). Умер 30 декабря 2003 г. 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457200" algn="ctr"/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Читать подробнее о фильме "В августе сорок четвёртого" на сайте «</a:t>
                      </a:r>
                      <a:r>
                        <a:rPr lang="ru-RU" sz="2000" b="1" i="1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КиноПоиск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»</a:t>
                      </a:r>
                      <a:endParaRPr lang="ru-RU" sz="2000" b="1" i="1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  <a:tr h="2661698">
                <a:tc>
                  <a:txBody>
                    <a:bodyPr/>
                    <a:lstStyle/>
                    <a:p>
                      <a:pPr indent="457200"/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Бондарев Юрий Васильевич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родился 15 марта  1924 г. в Орске на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Урале.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Детские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годы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прошли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Москве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После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окончания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средней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школы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ушел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фронт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был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командиром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артиллерийского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орудия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После второго ранения, в 1945 г., демобилизовался из армии. В 1951 г. окончил Литературный институт им. 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Горького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начал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профессиональную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литературную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деятельность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Его работы посвящены т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емам военного подвига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нравственности. Живет и работает в Москве.</a:t>
                      </a:r>
                    </a:p>
                    <a:p>
                      <a:pPr indent="457200"/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Читать подробнее о фильме "Горячий снег" на</a:t>
                      </a:r>
                      <a:r>
                        <a:rPr lang="ru-RU" sz="20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 сайте «</a:t>
                      </a:r>
                      <a:r>
                        <a:rPr lang="ru-RU" sz="2000" b="1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КиноПоиск</a:t>
                      </a:r>
                      <a:r>
                        <a:rPr lang="ru-RU" sz="20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»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3787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" t="3092" r="7528" b="10797"/>
          <a:stretch/>
        </p:blipFill>
        <p:spPr>
          <a:xfrm>
            <a:off x="548640" y="363115"/>
            <a:ext cx="2011062" cy="22949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07"/>
          <a:stretch/>
        </p:blipFill>
        <p:spPr>
          <a:xfrm>
            <a:off x="548640" y="3149997"/>
            <a:ext cx="2011062" cy="215622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40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46466948"/>
              </p:ext>
            </p:extLst>
          </p:nvPr>
        </p:nvGraphicFramePr>
        <p:xfrm>
          <a:off x="548640" y="91438"/>
          <a:ext cx="10949940" cy="54701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73019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5476921">
                  <a:extLst>
                    <a:ext uri="{9D8B030D-6E8A-4147-A177-3AD203B41FA5}">
                      <a16:colId xmlns:a16="http://schemas.microsoft.com/office/drawing/2014/main" val="2119669275"/>
                    </a:ext>
                  </a:extLst>
                </a:gridCol>
              </a:tblGrid>
              <a:tr h="2192712">
                <a:tc gridSpan="2">
                  <a:txBody>
                    <a:bodyPr/>
                    <a:lstStyle/>
                    <a:p>
                      <a:pPr indent="457200"/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Борис Львович Васильев 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родился 21 мая 1924 г. В июле 1941 г. ушел добровольцем на фронт. Участвовал в Смоленском оборонительном сражении, был ранен. Участник Парада Победы в Москве 24 июня 1945 г. В 1948 г. окончил Военную академию бронетанковых и механизированных войск. До демобилизации оставался кадровым военным, инженером-испытателем. Автор повестей: «А зори здесь тихие» (1969), «Завтра была война» (1984) и других. Лауреат Государственной премии 1975 г. Умер 11 марта 2013 г. По повести «А зори здесь тихие» снят одноимённый фильм –  сильный фильм о великой войне..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457200"/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  <a:tr h="3245078">
                <a:tc>
                  <a:txBody>
                    <a:bodyPr/>
                    <a:lstStyle/>
                    <a:p>
                      <a:pPr indent="457200"/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3787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4" y="2418212"/>
            <a:ext cx="5244218" cy="2947164"/>
          </a:xfrm>
          <a:prstGeom prst="rect">
            <a:avLst/>
          </a:prstGeom>
        </p:spPr>
      </p:pic>
      <p:pic>
        <p:nvPicPr>
          <p:cNvPr id="3" name="А зори здесь тихие. Старшина Васков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62359" y="2418212"/>
            <a:ext cx="5239402" cy="294716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84853703"/>
              </p:ext>
            </p:extLst>
          </p:nvPr>
        </p:nvGraphicFramePr>
        <p:xfrm>
          <a:off x="548640" y="91440"/>
          <a:ext cx="10949940" cy="5520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3110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8926830">
                  <a:extLst>
                    <a:ext uri="{9D8B030D-6E8A-4147-A177-3AD203B41FA5}">
                      <a16:colId xmlns:a16="http://schemas.microsoft.com/office/drawing/2014/main" val="2119669275"/>
                    </a:ext>
                  </a:extLst>
                </a:gridCol>
              </a:tblGrid>
              <a:tr h="2760110">
                <a:tc>
                  <a:txBody>
                    <a:bodyPr/>
                    <a:lstStyle/>
                    <a:p>
                      <a:pPr indent="457200"/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Казакевич Эммануил Генрихович 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родился 11 февраля 1913 в Кременчуге Полтавской губ. в семье учителя, впоследствии журналиста. В 1930 окончил Харьковский машиностроительный техникум. В июле 1941 ушел добровольцем на фронт, служил в войсковой разведке, удостоен 8 боевых орденов и медалей. Автор романов и повестей о Великой Отечественной войне и о послевоенной жизни, где ставит «вопросы социалистического гуманизма»: «Звезда» (1947), «Весна на Одере» (1949). Умер в 1962 г.</a:t>
                      </a:r>
                    </a:p>
                    <a:p>
                      <a:pPr indent="457200"/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Читать подробнее о фильме "Звезда" на сайте «</a:t>
                      </a:r>
                      <a:r>
                        <a:rPr lang="ru-RU" sz="2000" b="1" i="1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КиноПоиск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»</a:t>
                      </a:r>
                      <a:endParaRPr lang="ru-RU" sz="2000" b="1" i="1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  <a:tr h="2760110">
                <a:tc>
                  <a:txBody>
                    <a:bodyPr/>
                    <a:lstStyle/>
                    <a:p>
                      <a:pPr indent="457200"/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Катаев Валентин Петрович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родился 28 января 1897 г. в Одессе в семье школьного учителя. Во время войны работал в Радиокомитете и в </a:t>
                      </a:r>
                      <a:r>
                        <a:rPr lang="ru-RU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Совинформбюро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заграницу. Был военным корреспондентом «Правды», «Красной звезды», где печатались его очерки с фронта. В это время были написаны рассказы: «Третий танк», «Флаг», повести: «Жена», «Сын полка» (1945), пьесы: «Отчий дом», «Синий платочек». С 1955–1961 гг. – главный редактор журнала «Юность». Умер в 1986 г.</a:t>
                      </a:r>
                    </a:p>
                    <a:p>
                      <a:pPr indent="457200"/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Читать подробнее о фильме "Сын полка" на сайте «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КиноПоиск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»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3787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6" b="10911"/>
          <a:stretch/>
        </p:blipFill>
        <p:spPr>
          <a:xfrm>
            <a:off x="568061" y="228599"/>
            <a:ext cx="1991641" cy="25260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2" r="7414"/>
          <a:stretch/>
        </p:blipFill>
        <p:spPr>
          <a:xfrm>
            <a:off x="548640" y="3035934"/>
            <a:ext cx="2011062" cy="247153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84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53750094"/>
              </p:ext>
            </p:extLst>
          </p:nvPr>
        </p:nvGraphicFramePr>
        <p:xfrm>
          <a:off x="548640" y="91440"/>
          <a:ext cx="10949940" cy="5490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3110">
                  <a:extLst>
                    <a:ext uri="{9D8B030D-6E8A-4147-A177-3AD203B41FA5}">
                      <a16:colId xmlns:a16="http://schemas.microsoft.com/office/drawing/2014/main" val="417047266"/>
                    </a:ext>
                  </a:extLst>
                </a:gridCol>
                <a:gridCol w="8926830">
                  <a:extLst>
                    <a:ext uri="{9D8B030D-6E8A-4147-A177-3AD203B41FA5}">
                      <a16:colId xmlns:a16="http://schemas.microsoft.com/office/drawing/2014/main" val="2119669275"/>
                    </a:ext>
                  </a:extLst>
                </a:gridCol>
              </a:tblGrid>
              <a:tr h="2814500">
                <a:tc>
                  <a:txBody>
                    <a:bodyPr/>
                    <a:lstStyle/>
                    <a:p>
                      <a:pPr indent="457200"/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Окуджава Булат Шалвович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родился 9 мая 1924 г. В 1942 г., после окончания девятого класса, ушел добровольцем на войну. Служил на Северо-Кавказском фронте минометчиком, затем радистом. Первый сборник стихов вышел в Калуге, где Окуджава работал учителем. Работал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редактором в издательстве «Молодая гвардия», затем заведовал отделом поэзии в «Литературной газете». Выпустил несколько сборников стихов, цикл автобиографических рассказов, ряд повестей и исторических романов. Широко известны его песни «До свидания, мальчики», «Песенка о пехоте» и др.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Умер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12 </a:t>
                      </a:r>
                      <a:r>
                        <a:rPr lang="en-US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июня</a:t>
                      </a:r>
                      <a:r>
                        <a:rPr lang="en-US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1997 г.</a:t>
                      </a:r>
                      <a:endParaRPr lang="ru-RU" sz="2000" b="1" i="1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0014"/>
                  </a:ext>
                </a:extLst>
              </a:tr>
              <a:tr h="2655616">
                <a:tc>
                  <a:txBody>
                    <a:bodyPr/>
                    <a:lstStyle/>
                    <a:p>
                      <a:pPr indent="457200"/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олохов Михаил Александрович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родился 24 мая 1905 г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   </a:t>
                      </a:r>
                    </a:p>
                    <a:p>
                      <a:pPr indent="457200"/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1926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по1940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Шолохов работает над романом «Тихий Дон». Во время Великой Отечественной войны был военным корреспондентом газеты «Правда». После Сталинградской битвы начинает работу над романом «Они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сражались за Родину».</a:t>
                      </a:r>
                      <a:r>
                        <a:rPr lang="ru-RU" sz="20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1965 г. был удостоен Нобелевской премии по литературе. Умер 2 февраля 1984 г.</a:t>
                      </a:r>
                    </a:p>
                    <a:p>
                      <a:pPr indent="457200" algn="ctr"/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Читать подробнее о фильме "Они сражались за Родину" на сайте «</a:t>
                      </a:r>
                      <a:r>
                        <a:rPr lang="ru-RU" sz="20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КиноПоиск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»</a:t>
                      </a:r>
                      <a:endParaRPr lang="ru-RU" sz="2000" b="1" i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3787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24"/>
          <a:stretch/>
        </p:blipFill>
        <p:spPr>
          <a:xfrm>
            <a:off x="548640" y="174235"/>
            <a:ext cx="2019693" cy="2681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29"/>
          <a:stretch/>
        </p:blipFill>
        <p:spPr>
          <a:xfrm>
            <a:off x="548640" y="3040380"/>
            <a:ext cx="2028505" cy="242316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20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/>
              <a:t>источники использованной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1" y="1183340"/>
            <a:ext cx="10863775" cy="44155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dirty="0" smtClean="0">
                <a:latin typeface="Arial Black" panose="020B0A04020102020204" pitchFamily="34" charset="0"/>
              </a:rPr>
              <a:t>1. ГОСТ </a:t>
            </a:r>
            <a:r>
              <a:rPr lang="ru-RU" sz="1800" dirty="0">
                <a:latin typeface="Arial Black" panose="020B0A04020102020204" pitchFamily="34" charset="0"/>
              </a:rPr>
              <a:t>7.1-2003. Библиографическая запись. Библиографическое описание. Общие требования и правила составления – </a:t>
            </a:r>
            <a:r>
              <a:rPr lang="ru-RU" sz="1800" dirty="0" smtClean="0">
                <a:latin typeface="Arial Black" panose="020B0A04020102020204" pitchFamily="34" charset="0"/>
              </a:rPr>
              <a:t>М.: </a:t>
            </a:r>
            <a:r>
              <a:rPr lang="ru-RU" sz="1800" dirty="0" err="1" smtClean="0">
                <a:latin typeface="Arial Black" panose="020B0A04020102020204" pitchFamily="34" charset="0"/>
              </a:rPr>
              <a:t>стандартинформ</a:t>
            </a:r>
            <a:r>
              <a:rPr lang="ru-RU" sz="1800" dirty="0" smtClean="0">
                <a:latin typeface="Arial Black" panose="020B0A04020102020204" pitchFamily="34" charset="0"/>
              </a:rPr>
              <a:t>, 2010. </a:t>
            </a:r>
            <a:r>
              <a:rPr lang="ru-RU" sz="1800" dirty="0">
                <a:latin typeface="Arial Black" panose="020B0A04020102020204" pitchFamily="34" charset="0"/>
              </a:rPr>
              <a:t>– </a:t>
            </a:r>
            <a:r>
              <a:rPr lang="ru-RU" sz="1800" dirty="0" smtClean="0">
                <a:latin typeface="Arial Black" panose="020B0A04020102020204" pitchFamily="34" charset="0"/>
              </a:rPr>
              <a:t>52 </a:t>
            </a:r>
            <a:r>
              <a:rPr lang="ru-RU" sz="1800" dirty="0">
                <a:latin typeface="Arial Black" panose="020B0A04020102020204" pitchFamily="34" charset="0"/>
              </a:rPr>
              <a:t>с</a:t>
            </a:r>
            <a:r>
              <a:rPr lang="ru-RU" sz="1800" dirty="0" smtClean="0">
                <a:latin typeface="Arial Black" panose="020B0A040201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 smtClean="0">
                <a:latin typeface="Arial Black" panose="020B0A04020102020204" pitchFamily="34" charset="0"/>
              </a:rPr>
              <a:t>2</a:t>
            </a:r>
            <a:r>
              <a:rPr lang="ru-RU" sz="1800" dirty="0">
                <a:latin typeface="Arial Black" panose="020B0A04020102020204" pitchFamily="34" charset="0"/>
              </a:rPr>
              <a:t>. ГОСТ Р 7.0.12-2011 - </a:t>
            </a:r>
            <a:r>
              <a:rPr lang="ru-RU" sz="1800" dirty="0" smtClean="0">
                <a:latin typeface="Arial Black" panose="020B0A04020102020204" pitchFamily="34" charset="0"/>
              </a:rPr>
              <a:t>Библиографическая </a:t>
            </a:r>
            <a:r>
              <a:rPr lang="ru-RU" sz="1800" dirty="0">
                <a:latin typeface="Arial Black" panose="020B0A04020102020204" pitchFamily="34" charset="0"/>
              </a:rPr>
              <a:t>запись. Сокращение слов и словосочетаний на русском языке. Общие требования и </a:t>
            </a:r>
            <a:r>
              <a:rPr lang="ru-RU" sz="1800" dirty="0" smtClean="0">
                <a:latin typeface="Arial Black" panose="020B0A04020102020204" pitchFamily="34" charset="0"/>
              </a:rPr>
              <a:t>правила. – М.: </a:t>
            </a:r>
            <a:r>
              <a:rPr lang="ru-RU" sz="1800" dirty="0" err="1" smtClean="0">
                <a:latin typeface="Arial Black" panose="020B0A04020102020204" pitchFamily="34" charset="0"/>
              </a:rPr>
              <a:t>стандартинформ</a:t>
            </a:r>
            <a:r>
              <a:rPr lang="ru-RU" sz="1800" dirty="0" smtClean="0">
                <a:latin typeface="Arial Black" panose="020B0A04020102020204" pitchFamily="34" charset="0"/>
              </a:rPr>
              <a:t>, 2012. – 28 с.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latin typeface="Arial Black" panose="020B0A04020102020204" pitchFamily="34" charset="0"/>
              </a:rPr>
              <a:t>3. Савина, И.А. Методика библиографического </a:t>
            </a:r>
            <a:r>
              <a:rPr lang="ru-RU" sz="1800" dirty="0" smtClean="0">
                <a:latin typeface="Arial Black" panose="020B0A04020102020204" pitchFamily="34" charset="0"/>
              </a:rPr>
              <a:t>описания: практическое </a:t>
            </a:r>
            <a:r>
              <a:rPr lang="ru-RU" sz="1800" dirty="0">
                <a:latin typeface="Arial Black" panose="020B0A04020102020204" pitchFamily="34" charset="0"/>
              </a:rPr>
              <a:t>пособие / И.А. Савина. </a:t>
            </a:r>
            <a:r>
              <a:rPr lang="ru-RU" sz="1800" dirty="0" smtClean="0">
                <a:latin typeface="Arial Black" panose="020B0A04020102020204" pitchFamily="34" charset="0"/>
              </a:rPr>
              <a:t>– М.: </a:t>
            </a:r>
            <a:r>
              <a:rPr lang="ru-RU" sz="1800" dirty="0" err="1">
                <a:latin typeface="Arial Black" panose="020B0A04020102020204" pitchFamily="34" charset="0"/>
              </a:rPr>
              <a:t>Либерея-Бибинформ</a:t>
            </a:r>
            <a:r>
              <a:rPr lang="ru-RU" sz="1800" dirty="0">
                <a:latin typeface="Arial Black" panose="020B0A04020102020204" pitchFamily="34" charset="0"/>
              </a:rPr>
              <a:t>, 2007. – 144 с.</a:t>
            </a:r>
            <a:endParaRPr lang="ru-RU" sz="1800" dirty="0" smtClean="0">
              <a:latin typeface="Arial Black" panose="020B0A040201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3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8281" y="4992130"/>
            <a:ext cx="11401295" cy="60680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800" dirty="0">
                <a:latin typeface="Arial Black" panose="020B0A04020102020204" pitchFamily="34" charset="0"/>
              </a:rPr>
              <a:t>© Библиотека МБОУ "</a:t>
            </a:r>
            <a:r>
              <a:rPr lang="ru-RU" sz="1800" dirty="0" err="1">
                <a:latin typeface="Arial Black" panose="020B0A04020102020204" pitchFamily="34" charset="0"/>
              </a:rPr>
              <a:t>Лельвижская</a:t>
            </a:r>
            <a:r>
              <a:rPr lang="ru-RU" sz="1800" dirty="0">
                <a:latin typeface="Arial Black" panose="020B0A04020102020204" pitchFamily="34" charset="0"/>
              </a:rPr>
              <a:t> средняя школа", 2018</a:t>
            </a:r>
            <a:endParaRPr lang="ru-RU" sz="1800" dirty="0" smtClean="0"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997" y="574396"/>
            <a:ext cx="8393862" cy="419693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FEFB8-D4D6-4134-9E9E-914F7044E9B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6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1323</TotalTime>
  <Words>3195</Words>
  <Application>Microsoft Office PowerPoint</Application>
  <PresentationFormat>Широкоэкранный</PresentationFormat>
  <Paragraphs>139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Aharoni</vt:lpstr>
      <vt:lpstr>Arial</vt:lpstr>
      <vt:lpstr>Arial Black</vt:lpstr>
      <vt:lpstr>Calibri</vt:lpstr>
      <vt:lpstr>Impact</vt:lpstr>
      <vt:lpstr>Times New Roman</vt:lpstr>
      <vt:lpstr>Главное мероприятие</vt:lpstr>
      <vt:lpstr>         Великая Отечественная война  в художественной литературе</vt:lpstr>
      <vt:lpstr>Великая Отечественная война в художественной литературе: библиографический указатель / библиотека МБОУ "Лельвижская средняя школа"; сост. Л. И. Дмитриева. – Лельвиж, 2018. – 20 с.</vt:lpstr>
      <vt:lpstr>Структура указателя</vt:lpstr>
      <vt:lpstr>1. Лучшие книги о Великой Отечественной войне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Стихи о Великой Отечественной войне</vt:lpstr>
      <vt:lpstr>Презентация PowerPoint</vt:lpstr>
      <vt:lpstr>Презентация PowerPoint</vt:lpstr>
      <vt:lpstr>3. писатели и поэты – участники великой отечественной войны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использованной информации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lida</dc:creator>
  <cp:lastModifiedBy>lida</cp:lastModifiedBy>
  <cp:revision>119</cp:revision>
  <dcterms:created xsi:type="dcterms:W3CDTF">2018-02-28T12:33:35Z</dcterms:created>
  <dcterms:modified xsi:type="dcterms:W3CDTF">2018-03-02T22:31:41Z</dcterms:modified>
</cp:coreProperties>
</file>